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56" r:id="rId2"/>
    <p:sldId id="257" r:id="rId3"/>
    <p:sldId id="304" r:id="rId4"/>
    <p:sldId id="258" r:id="rId5"/>
    <p:sldId id="312" r:id="rId6"/>
    <p:sldId id="305" r:id="rId7"/>
    <p:sldId id="273" r:id="rId8"/>
    <p:sldId id="307" r:id="rId9"/>
    <p:sldId id="316" r:id="rId10"/>
    <p:sldId id="306" r:id="rId11"/>
    <p:sldId id="308" r:id="rId12"/>
    <p:sldId id="310" r:id="rId13"/>
    <p:sldId id="309" r:id="rId14"/>
    <p:sldId id="311" r:id="rId15"/>
    <p:sldId id="314" r:id="rId16"/>
    <p:sldId id="315" r:id="rId17"/>
    <p:sldId id="318" r:id="rId18"/>
    <p:sldId id="320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3" r:id="rId31"/>
    <p:sldId id="334" r:id="rId32"/>
    <p:sldId id="335" r:id="rId33"/>
    <p:sldId id="336" r:id="rId34"/>
    <p:sldId id="337" r:id="rId35"/>
    <p:sldId id="338" r:id="rId36"/>
    <p:sldId id="339" r:id="rId37"/>
    <p:sldId id="340" r:id="rId38"/>
    <p:sldId id="293" r:id="rId39"/>
    <p:sldId id="317" r:id="rId40"/>
    <p:sldId id="341" r:id="rId41"/>
    <p:sldId id="282" r:id="rId42"/>
    <p:sldId id="284" r:id="rId43"/>
    <p:sldId id="268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1D59584-FA1F-40D5-AFBA-88E4C1105AE6}">
          <p14:sldIdLst>
            <p14:sldId id="256"/>
            <p14:sldId id="257"/>
            <p14:sldId id="304"/>
            <p14:sldId id="258"/>
            <p14:sldId id="312"/>
            <p14:sldId id="305"/>
            <p14:sldId id="273"/>
            <p14:sldId id="307"/>
            <p14:sldId id="316"/>
            <p14:sldId id="306"/>
            <p14:sldId id="308"/>
            <p14:sldId id="310"/>
            <p14:sldId id="309"/>
            <p14:sldId id="311"/>
            <p14:sldId id="314"/>
            <p14:sldId id="315"/>
          </p14:sldIdLst>
        </p14:section>
        <p14:section name="Untitled Section" id="{4A3D2C8D-D9E4-461A-8FA8-F452C97E4F49}">
          <p14:sldIdLst>
            <p14:sldId id="318"/>
            <p14:sldId id="320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293"/>
            <p14:sldId id="317"/>
            <p14:sldId id="341"/>
            <p14:sldId id="282"/>
            <p14:sldId id="284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0" autoAdjust="0"/>
    <p:restoredTop sz="86410"/>
  </p:normalViewPr>
  <p:slideViewPr>
    <p:cSldViewPr>
      <p:cViewPr varScale="1">
        <p:scale>
          <a:sx n="71" d="100"/>
          <a:sy n="71" d="100"/>
        </p:scale>
        <p:origin x="1205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3C5521-6ED6-48B0-8AA8-E7779A0DEDB4}" type="datetimeFigureOut">
              <a:rPr lang="en-IN" smtClean="0"/>
              <a:pPr/>
              <a:t>25-11-2023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49A8B-2988-4AC6-B8E5-EB2DD7C5220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2181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49A8B-2988-4AC6-B8E5-EB2DD7C52201}" type="slidenum">
              <a:rPr lang="en-IN" smtClean="0"/>
              <a:pPr/>
              <a:t>1</a:t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49A8B-2988-4AC6-B8E5-EB2DD7C52201}" type="slidenum">
              <a:rPr lang="en-IN" smtClean="0"/>
              <a:pPr/>
              <a:t>2</a:t>
            </a:fld>
            <a:endParaRPr lang="en-I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49A8B-2988-4AC6-B8E5-EB2DD7C52201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3972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49A8B-2988-4AC6-B8E5-EB2DD7C52201}" type="slidenum">
              <a:rPr lang="en-IN" smtClean="0"/>
              <a:pPr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9276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49A8B-2988-4AC6-B8E5-EB2DD7C52201}" type="slidenum">
              <a:rPr lang="en-IN" smtClean="0"/>
              <a:pPr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8198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49A8B-2988-4AC6-B8E5-EB2DD7C52201}" type="slidenum">
              <a:rPr lang="en-IN" smtClean="0"/>
              <a:pPr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7244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49A8B-2988-4AC6-B8E5-EB2DD7C52201}" type="slidenum">
              <a:rPr lang="en-IN" smtClean="0"/>
              <a:pPr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6774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49A8B-2988-4AC6-B8E5-EB2DD7C52201}" type="slidenum">
              <a:rPr lang="en-IN" smtClean="0"/>
              <a:pPr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3216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A89B-73E9-4634-906A-372D7DAAEC88}" type="datetime3">
              <a:rPr lang="en-US" smtClean="0"/>
              <a:pPr/>
              <a:t>25 November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Computer Engineering Dept. MPSTME, Mumbai Campus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73756-56D4-480A-AE5D-4130879C57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ED50A-77A2-4209-A1D7-0C22C65C2A87}" type="datetime3">
              <a:rPr lang="en-US" smtClean="0"/>
              <a:pPr/>
              <a:t>25 November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Computer Engineering Dept. MPSTME, Mumbai Campus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73756-56D4-480A-AE5D-4130879C57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08FB2-9FE4-487D-965B-D0DA0A1DC7DD}" type="datetime3">
              <a:rPr lang="en-US" smtClean="0"/>
              <a:pPr/>
              <a:t>25 November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Computer Engineering Dept. MPSTME, Mumbai Campus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73756-56D4-480A-AE5D-4130879C57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6444-05C2-4DB9-99E3-3024D2735779}" type="datetime3">
              <a:rPr lang="en-US" smtClean="0"/>
              <a:pPr/>
              <a:t>25 November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Computer Engineering Dept. MPSTME, Mumbai Campus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73756-56D4-480A-AE5D-4130879C57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89CC6-BD01-4423-8B7B-6785AC6E038A}" type="datetime3">
              <a:rPr lang="en-US" smtClean="0"/>
              <a:pPr/>
              <a:t>25 November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Computer Engineering Dept. MPSTME, Mumbai Campus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73756-56D4-480A-AE5D-4130879C57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E605F-490B-452B-8B05-14314302746A}" type="datetime3">
              <a:rPr lang="en-US" smtClean="0"/>
              <a:pPr/>
              <a:t>25 November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Computer Engineering Dept. MPSTME, Mumbai Campus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73756-56D4-480A-AE5D-4130879C57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98B09-D047-4D3B-9154-76668E802024}" type="datetime3">
              <a:rPr lang="en-US" smtClean="0"/>
              <a:pPr/>
              <a:t>25 November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Computer Engineering Dept. MPSTME, Mumbai Campus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73756-56D4-480A-AE5D-4130879C57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9AB13-D051-4954-9051-64825C74F75A}" type="datetime3">
              <a:rPr lang="en-US" smtClean="0"/>
              <a:pPr/>
              <a:t>25 November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Computer Engineering Dept. MPSTME, Mumbai Campus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73756-56D4-480A-AE5D-4130879C57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37D31-5CC0-4E67-88E7-00FF86610318}" type="datetime3">
              <a:rPr lang="en-US" smtClean="0"/>
              <a:pPr/>
              <a:t>25 November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Computer Engineering Dept. MPSTME, Mumbai Campus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73756-56D4-480A-AE5D-4130879C57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2FCAE-7BB8-4D70-9DA7-22EB6F9CEFAD}" type="datetime3">
              <a:rPr lang="en-US" smtClean="0"/>
              <a:pPr/>
              <a:t>25 November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Computer Engineering Dept. MPSTME, Mumbai Campus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73756-56D4-480A-AE5D-4130879C57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B2C22-3D65-435D-9A2D-35A61489EA27}" type="datetime3">
              <a:rPr lang="en-US" smtClean="0"/>
              <a:pPr/>
              <a:t>25 November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Computer Engineering Dept. MPSTME, Mumbai Campus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73756-56D4-480A-AE5D-4130879C57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954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00"/>
            <a:ext cx="8229600" cy="4070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8139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C0AC6-A0B5-4ADF-B745-250ADF97C92C}" type="datetime3">
              <a:rPr lang="en-US" smtClean="0"/>
              <a:pPr/>
              <a:t>25 November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2488" y="637354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dirty="0"/>
              <a:t>TIP Presentation, MBATECH  Computers,MPSTME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735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3BD0B-EB37-415E-A943-CA22315060B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dence.com/en_US/home/tools/custom-ic-analog-rf-design/circuit-design/virtuoso-ade-suite.html" TargetMode="External"/><Relationship Id="rId2" Type="http://schemas.openxmlformats.org/officeDocument/2006/relationships/hyperlink" Target="https://www.youtube.com/watch?app=desktop&amp;v=dglbdfH0U9o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25 November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 MPSTME, Mumbai Campus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73756-56D4-480A-AE5D-4130879C57F5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8" name="Google Shape;98;p14">
            <a:extLst>
              <a:ext uri="{FF2B5EF4-FFF2-40B4-BE49-F238E27FC236}">
                <a16:creationId xmlns:a16="http://schemas.microsoft.com/office/drawing/2014/main" id="{EAFCDF8B-5B3E-4698-BE67-9A4525299133}"/>
              </a:ext>
            </a:extLst>
          </p:cNvPr>
          <p:cNvSpPr txBox="1"/>
          <p:nvPr/>
        </p:nvSpPr>
        <p:spPr>
          <a:xfrm>
            <a:off x="645451" y="1371600"/>
            <a:ext cx="7849673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  <a:buSzPts val="2000"/>
            </a:pPr>
            <a:r>
              <a:rPr lang="en-IN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 PRESENTATION  ON </a:t>
            </a:r>
            <a:endParaRPr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buClr>
                <a:schemeClr val="dk1"/>
              </a:buClr>
              <a:buSzPts val="3200"/>
            </a:pPr>
            <a:r>
              <a:rPr lang="en-IN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Analog System Design</a:t>
            </a:r>
            <a:endParaRPr sz="3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buClr>
                <a:schemeClr val="dk1"/>
              </a:buClr>
              <a:buSzPts val="1800"/>
            </a:pPr>
            <a:endParaRPr lang="en-IN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buClr>
                <a:schemeClr val="dk1"/>
              </a:buClr>
              <a:buSzPts val="1800"/>
            </a:pPr>
            <a:r>
              <a:rPr lang="en-I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</a:t>
            </a:r>
            <a:r>
              <a:rPr lang="en-IN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/>
          </a:p>
          <a:p>
            <a:pPr algn="ctr">
              <a:buClr>
                <a:schemeClr val="dk1"/>
              </a:buClr>
              <a:buSzPts val="1800"/>
            </a:pPr>
            <a:endParaRPr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buClr>
                <a:schemeClr val="dk1"/>
              </a:buClr>
              <a:buSzPts val="2000"/>
            </a:pPr>
            <a:r>
              <a:rPr lang="en-IN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Nirvan Tamhane (D007) </a:t>
            </a:r>
            <a:endParaRPr dirty="0"/>
          </a:p>
          <a:p>
            <a:pPr algn="ctr">
              <a:buClr>
                <a:schemeClr val="dk1"/>
              </a:buClr>
              <a:buSzPts val="1800"/>
            </a:pPr>
            <a:r>
              <a:rPr lang="en-IN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(B.TECH Electronics and Telecommunication Engg., Sem XI) </a:t>
            </a:r>
            <a:endParaRPr dirty="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buClr>
                <a:schemeClr val="dk1"/>
              </a:buClr>
              <a:buSzPts val="1800"/>
            </a:pPr>
            <a:endParaRPr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buClr>
                <a:schemeClr val="dk1"/>
              </a:buClr>
              <a:buSzPts val="1800"/>
            </a:pPr>
            <a:r>
              <a:rPr lang="en-I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Under the guidance of  </a:t>
            </a:r>
          </a:p>
          <a:p>
            <a:pPr algn="ctr">
              <a:buClr>
                <a:schemeClr val="dk1"/>
              </a:buClr>
              <a:buSzPts val="1800"/>
            </a:pPr>
            <a:r>
              <a:rPr lang="en-IN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Internal Mentor </a:t>
            </a:r>
          </a:p>
          <a:p>
            <a:pPr algn="ctr">
              <a:buClr>
                <a:schemeClr val="dk1"/>
              </a:buClr>
              <a:buSzPts val="2000"/>
            </a:pPr>
            <a:r>
              <a:rPr lang="en-US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Prof. Priyanka Verma</a:t>
            </a:r>
            <a:endParaRPr lang="en-US" dirty="0"/>
          </a:p>
          <a:p>
            <a:pPr algn="ctr">
              <a:buClr>
                <a:schemeClr val="dk1"/>
              </a:buClr>
              <a:buSzPts val="2000"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(Professor, EXTC Department, MPSTME)</a:t>
            </a:r>
            <a:endParaRPr lang="en-US" b="1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buClr>
                <a:schemeClr val="dk1"/>
              </a:buClr>
              <a:buSzPts val="1800"/>
            </a:pPr>
            <a:endParaRPr lang="en-IN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buClr>
                <a:schemeClr val="dk1"/>
              </a:buClr>
              <a:buSzPts val="1800"/>
            </a:pPr>
            <a:r>
              <a:rPr lang="en-IN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Industry Mentors </a:t>
            </a:r>
            <a:endParaRPr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buClr>
                <a:schemeClr val="dk1"/>
              </a:buClr>
              <a:buSzPts val="1800"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Mr. Naveen M. Kumar</a:t>
            </a:r>
            <a:endParaRPr lang="en-IN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buClr>
                <a:schemeClr val="dk1"/>
              </a:buClr>
              <a:buSzPts val="1800"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I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(Senior Manager, Takshila Institute of VLSI Technologies)</a:t>
            </a:r>
            <a:endParaRPr lang="en-IN" b="1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buClr>
                <a:schemeClr val="dk1"/>
              </a:buClr>
              <a:buSzPts val="1800"/>
            </a:pPr>
            <a:endParaRPr lang="en-US" b="1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buClr>
                <a:schemeClr val="dk1"/>
              </a:buClr>
              <a:buSzPts val="1800"/>
            </a:pP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>
              <a:buClr>
                <a:schemeClr val="dk1"/>
              </a:buClr>
              <a:buSzPts val="1800"/>
            </a:pPr>
            <a:r>
              <a:rPr lang="en-I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endParaRPr dirty="0"/>
          </a:p>
          <a:p>
            <a:pPr algn="ctr">
              <a:buClr>
                <a:schemeClr val="dk1"/>
              </a:buClr>
              <a:buSzPts val="1800"/>
            </a:pP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>
              <a:buClr>
                <a:schemeClr val="dk1"/>
              </a:buClr>
              <a:buSzPts val="1800"/>
            </a:pP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>
              <a:buClr>
                <a:schemeClr val="dk1"/>
              </a:buClr>
              <a:buSzPts val="1800"/>
            </a:pP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>
              <a:buClr>
                <a:schemeClr val="dk1"/>
              </a:buClr>
              <a:buSzPts val="1800"/>
            </a:pPr>
            <a:r>
              <a:rPr lang="en-I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8781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D3033-F60C-489B-B8B2-FBEB503F8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352" y="1242289"/>
            <a:ext cx="8569871" cy="914400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97C4B-5F5D-48D7-9064-62D36396D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29942"/>
            <a:ext cx="5410200" cy="407035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Methodology: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Planning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of design parameters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Schematic design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and testing</a:t>
            </a:r>
          </a:p>
          <a:p>
            <a:pPr marL="0" indent="0" algn="just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6FFD00D-BE3A-43A3-B326-853E60103C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81396"/>
            <a:ext cx="2133600" cy="365125"/>
          </a:xfrm>
        </p:spPr>
        <p:txBody>
          <a:bodyPr/>
          <a:lstStyle/>
          <a:p>
            <a:r>
              <a:rPr lang="en-US" dirty="0"/>
              <a:t>25 November 2023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AD763F4-C0C0-43F4-B1A8-249BC3E7C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2488" y="6373546"/>
            <a:ext cx="2895600" cy="365125"/>
          </a:xfrm>
        </p:spPr>
        <p:txBody>
          <a:bodyPr/>
          <a:lstStyle/>
          <a:p>
            <a:r>
              <a:rPr lang="en-IN" dirty="0"/>
              <a:t> MPSTME, Mumbai Campus 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C8ECB95-A1AB-4D5A-9138-08EAB72B1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73546"/>
            <a:ext cx="2133600" cy="365125"/>
          </a:xfrm>
        </p:spPr>
        <p:txBody>
          <a:bodyPr/>
          <a:lstStyle/>
          <a:p>
            <a:fld id="{CD173756-56D4-480A-AE5D-4130879C57F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C1490A-54FF-1ECB-2862-1E966DAEE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9812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21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D3033-F60C-489B-B8B2-FBEB503F8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88" y="1288103"/>
            <a:ext cx="8839200" cy="914400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97C4B-5F5D-48D7-9064-62D36396D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134" y="2179750"/>
            <a:ext cx="5215666" cy="407035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Planning: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Defining the specifications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Selecting the proper design methodologies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Selecting the circuit configurations and components to be utilized.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Considering the design trade-offs.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6FFD00D-BE3A-43A3-B326-853E60103C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81396"/>
            <a:ext cx="2133600" cy="365125"/>
          </a:xfrm>
        </p:spPr>
        <p:txBody>
          <a:bodyPr/>
          <a:lstStyle/>
          <a:p>
            <a:r>
              <a:rPr lang="en-US" dirty="0"/>
              <a:t>25 November 2023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AD763F4-C0C0-43F4-B1A8-249BC3E7C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2488" y="6373546"/>
            <a:ext cx="2895600" cy="365125"/>
          </a:xfrm>
        </p:spPr>
        <p:txBody>
          <a:bodyPr/>
          <a:lstStyle/>
          <a:p>
            <a:r>
              <a:rPr lang="en-IN" dirty="0"/>
              <a:t> MPSTME, Mumbai Campus 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C8ECB95-A1AB-4D5A-9138-08EAB72B1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73546"/>
            <a:ext cx="2133600" cy="365125"/>
          </a:xfrm>
        </p:spPr>
        <p:txBody>
          <a:bodyPr/>
          <a:lstStyle/>
          <a:p>
            <a:fld id="{CD173756-56D4-480A-AE5D-4130879C57F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305FF-A7F0-E7AD-3DBD-8902A5432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77" y="2438400"/>
            <a:ext cx="2252247" cy="278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28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D3033-F60C-489B-B8B2-FBEB503F8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396" y="1299851"/>
            <a:ext cx="8915400" cy="914400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97C4B-5F5D-48D7-9064-62D36396D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134" y="2179751"/>
            <a:ext cx="4015373" cy="6396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Defining the Specifications: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6FFD00D-BE3A-43A3-B326-853E60103C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81396"/>
            <a:ext cx="2133600" cy="365125"/>
          </a:xfrm>
        </p:spPr>
        <p:txBody>
          <a:bodyPr/>
          <a:lstStyle/>
          <a:p>
            <a:r>
              <a:rPr lang="en-US" dirty="0"/>
              <a:t>25 November 2023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AD763F4-C0C0-43F4-B1A8-249BC3E7C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2488" y="6373546"/>
            <a:ext cx="2895600" cy="365125"/>
          </a:xfrm>
        </p:spPr>
        <p:txBody>
          <a:bodyPr/>
          <a:lstStyle/>
          <a:p>
            <a:r>
              <a:rPr lang="en-IN" dirty="0"/>
              <a:t> MPSTME, Mumbai Campus 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C8ECB95-A1AB-4D5A-9138-08EAB72B1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73546"/>
            <a:ext cx="2133600" cy="365125"/>
          </a:xfrm>
        </p:spPr>
        <p:txBody>
          <a:bodyPr/>
          <a:lstStyle/>
          <a:p>
            <a:fld id="{CD173756-56D4-480A-AE5D-4130879C57F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6F2D90-47AC-51D0-96E2-BCFB655CE1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47"/>
          <a:stretch/>
        </p:blipFill>
        <p:spPr>
          <a:xfrm>
            <a:off x="306755" y="2972257"/>
            <a:ext cx="4290427" cy="11134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85D763-6AF8-F5F5-A88B-6E9F66814B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58"/>
          <a:stretch/>
        </p:blipFill>
        <p:spPr>
          <a:xfrm>
            <a:off x="351008" y="4238520"/>
            <a:ext cx="4159623" cy="10545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F1C96E-746E-95F4-8356-C705E6A370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44"/>
          <a:stretch/>
        </p:blipFill>
        <p:spPr>
          <a:xfrm>
            <a:off x="4610100" y="4296212"/>
            <a:ext cx="4457251" cy="9391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BECD32-50DB-7FE8-FFFE-585D261856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590"/>
          <a:stretch/>
        </p:blipFill>
        <p:spPr>
          <a:xfrm>
            <a:off x="4675096" y="2949846"/>
            <a:ext cx="4290428" cy="103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158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D3033-F60C-489B-B8B2-FBEB503F8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95400"/>
            <a:ext cx="8305800" cy="914400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97C4B-5F5D-48D7-9064-62D36396D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134" y="2179750"/>
            <a:ext cx="4148865" cy="407035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of the design parameters: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Selecting the calculation methodology.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Selecting the assumptions in case of the hand calculations.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Neglecting some insignificant parameters.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6FFD00D-BE3A-43A3-B326-853E60103C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81396"/>
            <a:ext cx="2133600" cy="365125"/>
          </a:xfrm>
        </p:spPr>
        <p:txBody>
          <a:bodyPr/>
          <a:lstStyle/>
          <a:p>
            <a:r>
              <a:rPr lang="en-US"/>
              <a:t>25 November 2023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AD763F4-C0C0-43F4-B1A8-249BC3E7C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2488" y="6373546"/>
            <a:ext cx="2895600" cy="365125"/>
          </a:xfrm>
        </p:spPr>
        <p:txBody>
          <a:bodyPr/>
          <a:lstStyle/>
          <a:p>
            <a:r>
              <a:rPr lang="en-IN"/>
              <a:t> MPSTME, Mumbai Campus 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C8ECB95-A1AB-4D5A-9138-08EAB72B1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73546"/>
            <a:ext cx="2133600" cy="365125"/>
          </a:xfrm>
        </p:spPr>
        <p:txBody>
          <a:bodyPr/>
          <a:lstStyle/>
          <a:p>
            <a:fld id="{CD173756-56D4-480A-AE5D-4130879C57F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63EB07-5495-0E67-1EDD-72217C507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065" y="2333245"/>
            <a:ext cx="4322505" cy="25618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157082-466F-AB16-942F-C1604B29E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067" y="4895097"/>
            <a:ext cx="2709133" cy="85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963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D3033-F60C-489B-B8B2-FBEB503F8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95400"/>
            <a:ext cx="8305800" cy="914400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97C4B-5F5D-48D7-9064-62D36396D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134" y="2179750"/>
            <a:ext cx="8339866" cy="407035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Procedure for calculating the design parameters: (Single-stage CS Amplifier)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the MOSFET overdrive voltage (V</a:t>
            </a:r>
            <a:r>
              <a:rPr lang="en-I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GS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V</a:t>
            </a:r>
            <a:r>
              <a:rPr lang="en-I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 the µ</a:t>
            </a:r>
            <a:r>
              <a:rPr lang="en-IN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N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ox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µ</a:t>
            </a:r>
            <a:r>
              <a:rPr lang="en-IN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N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ox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MOSFETs using drain current I</a:t>
            </a:r>
            <a:r>
              <a:rPr lang="en-I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resistor values based on voltage at the drain terminal.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Estimate g</a:t>
            </a:r>
            <a:r>
              <a:rPr lang="en-I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R</a:t>
            </a:r>
            <a:r>
              <a:rPr lang="en-I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MOSFET for gain calculation.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 the MOSFET by calculating W/L ratio to meet the drain current constraints.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6FFD00D-BE3A-43A3-B326-853E60103C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81396"/>
            <a:ext cx="2133600" cy="365125"/>
          </a:xfrm>
        </p:spPr>
        <p:txBody>
          <a:bodyPr/>
          <a:lstStyle/>
          <a:p>
            <a:r>
              <a:rPr lang="en-US" dirty="0"/>
              <a:t>25 November 2023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AD763F4-C0C0-43F4-B1A8-249BC3E7C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2488" y="6373546"/>
            <a:ext cx="2895600" cy="365125"/>
          </a:xfrm>
        </p:spPr>
        <p:txBody>
          <a:bodyPr/>
          <a:lstStyle/>
          <a:p>
            <a:r>
              <a:rPr lang="en-IN" dirty="0"/>
              <a:t> MPSTME, Mumbai Campus 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C8ECB95-A1AB-4D5A-9138-08EAB72B1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73546"/>
            <a:ext cx="2133600" cy="365125"/>
          </a:xfrm>
        </p:spPr>
        <p:txBody>
          <a:bodyPr/>
          <a:lstStyle/>
          <a:p>
            <a:fld id="{CD173756-56D4-480A-AE5D-4130879C57F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27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D3033-F60C-489B-B8B2-FBEB503F8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95400"/>
            <a:ext cx="8305800" cy="914400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97C4B-5F5D-48D7-9064-62D36396D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4570"/>
            <a:ext cx="6587266" cy="563450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of the design parameters (Hand Calculations)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6FFD00D-BE3A-43A3-B326-853E60103C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81396"/>
            <a:ext cx="2133600" cy="365125"/>
          </a:xfrm>
        </p:spPr>
        <p:txBody>
          <a:bodyPr/>
          <a:lstStyle/>
          <a:p>
            <a:r>
              <a:rPr lang="en-US"/>
              <a:t>25 November 2023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AD763F4-C0C0-43F4-B1A8-249BC3E7C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2488" y="6373546"/>
            <a:ext cx="2895600" cy="365125"/>
          </a:xfrm>
        </p:spPr>
        <p:txBody>
          <a:bodyPr/>
          <a:lstStyle/>
          <a:p>
            <a:r>
              <a:rPr lang="en-IN"/>
              <a:t> MPSTME, Mumbai Campus 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C8ECB95-A1AB-4D5A-9138-08EAB72B1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73546"/>
            <a:ext cx="2133600" cy="365125"/>
          </a:xfrm>
        </p:spPr>
        <p:txBody>
          <a:bodyPr/>
          <a:lstStyle/>
          <a:p>
            <a:fld id="{CD173756-56D4-480A-AE5D-4130879C57F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662CCB-93D6-D689-3AF5-8A9C58DE4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132" y="2598020"/>
            <a:ext cx="2680114" cy="36040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D47CFC-A790-D0E0-1272-1501B55B4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456" y="2598020"/>
            <a:ext cx="2416844" cy="36040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16F10CC-4F9A-2C96-3517-DB06B1D40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919" y="2598020"/>
            <a:ext cx="2426438" cy="36040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0932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D3033-F60C-489B-B8B2-FBEB503F8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95400"/>
            <a:ext cx="8305800" cy="914400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97C4B-5F5D-48D7-9064-62D36396D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4570"/>
            <a:ext cx="6587266" cy="563450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of the design parameters (Hand Calculations)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6FFD00D-BE3A-43A3-B326-853E60103C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81396"/>
            <a:ext cx="2133600" cy="365125"/>
          </a:xfrm>
        </p:spPr>
        <p:txBody>
          <a:bodyPr/>
          <a:lstStyle/>
          <a:p>
            <a:r>
              <a:rPr lang="en-US"/>
              <a:t>25 November 2023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AD763F4-C0C0-43F4-B1A8-249BC3E7C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2488" y="6373546"/>
            <a:ext cx="2895600" cy="365125"/>
          </a:xfrm>
        </p:spPr>
        <p:txBody>
          <a:bodyPr/>
          <a:lstStyle/>
          <a:p>
            <a:r>
              <a:rPr lang="en-IN"/>
              <a:t> MPSTME, Mumbai Campus 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C8ECB95-A1AB-4D5A-9138-08EAB72B1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73546"/>
            <a:ext cx="2133600" cy="365125"/>
          </a:xfrm>
        </p:spPr>
        <p:txBody>
          <a:bodyPr/>
          <a:lstStyle/>
          <a:p>
            <a:fld id="{CD173756-56D4-480A-AE5D-4130879C57F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745A5E-FBFA-9FD3-6ED9-940C6E9F7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92" y="2649993"/>
            <a:ext cx="2438400" cy="35904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335A54-790E-4079-369F-52B782407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949" y="2649992"/>
            <a:ext cx="2538677" cy="35904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81ABE7-C69F-D497-B2D2-5E1B3ACDF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243" y="2649992"/>
            <a:ext cx="2594757" cy="35904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03144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D3033-F60C-489B-B8B2-FBEB503F8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95400"/>
            <a:ext cx="8305800" cy="914400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97C4B-5F5D-48D7-9064-62D36396D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669" y="2179751"/>
            <a:ext cx="8949466" cy="56345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Schematic Design for Single-Stage NMOS CS Amplifier and CSSD Amplifier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6FFD00D-BE3A-43A3-B326-853E60103C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81396"/>
            <a:ext cx="2133600" cy="365125"/>
          </a:xfrm>
        </p:spPr>
        <p:txBody>
          <a:bodyPr/>
          <a:lstStyle/>
          <a:p>
            <a:r>
              <a:rPr lang="en-US" dirty="0"/>
              <a:t>25 November 2023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AD763F4-C0C0-43F4-B1A8-249BC3E7C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2488" y="6373546"/>
            <a:ext cx="2895600" cy="365125"/>
          </a:xfrm>
        </p:spPr>
        <p:txBody>
          <a:bodyPr/>
          <a:lstStyle/>
          <a:p>
            <a:r>
              <a:rPr lang="en-IN" dirty="0"/>
              <a:t> MPSTME, Mumbai Campus 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C8ECB95-A1AB-4D5A-9138-08EAB72B1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73546"/>
            <a:ext cx="2133600" cy="365125"/>
          </a:xfrm>
        </p:spPr>
        <p:txBody>
          <a:bodyPr/>
          <a:lstStyle/>
          <a:p>
            <a:fld id="{CD173756-56D4-480A-AE5D-4130879C57F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5FDB8-0A81-CEF5-2BF9-2714F876F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61" y="2743200"/>
            <a:ext cx="3229940" cy="34051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E0F71A-673A-32E2-533E-E2521F846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124" y="2743201"/>
            <a:ext cx="3104476" cy="353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84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D3033-F60C-489B-B8B2-FBEB503F8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95400"/>
            <a:ext cx="8305800" cy="914400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97C4B-5F5D-48D7-9064-62D36396D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134" y="2179751"/>
            <a:ext cx="8339866" cy="56345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Schematic Design for a CMOS Inverter and NMOS Current Mirror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6FFD00D-BE3A-43A3-B326-853E60103C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81396"/>
            <a:ext cx="2133600" cy="365125"/>
          </a:xfrm>
        </p:spPr>
        <p:txBody>
          <a:bodyPr/>
          <a:lstStyle/>
          <a:p>
            <a:r>
              <a:rPr lang="en-US" dirty="0"/>
              <a:t>25 November 2023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AD763F4-C0C0-43F4-B1A8-249BC3E7C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2488" y="6373546"/>
            <a:ext cx="2895600" cy="365125"/>
          </a:xfrm>
        </p:spPr>
        <p:txBody>
          <a:bodyPr/>
          <a:lstStyle/>
          <a:p>
            <a:r>
              <a:rPr lang="en-IN" dirty="0"/>
              <a:t> MPSTME, Mumbai Campus 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C8ECB95-A1AB-4D5A-9138-08EAB72B1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73546"/>
            <a:ext cx="2133600" cy="365125"/>
          </a:xfrm>
        </p:spPr>
        <p:txBody>
          <a:bodyPr/>
          <a:lstStyle/>
          <a:p>
            <a:fld id="{CD173756-56D4-480A-AE5D-4130879C57F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6E6C5F-0660-0785-E073-0AE22A230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778761"/>
            <a:ext cx="3126938" cy="30613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D0AB34-DEB8-09A9-526A-79AD8A68F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401" y="2690309"/>
            <a:ext cx="4596315" cy="363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276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D3033-F60C-489B-B8B2-FBEB503F8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02775"/>
            <a:ext cx="8305800" cy="914400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97C4B-5F5D-48D7-9064-62D36396D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952753"/>
            <a:ext cx="8991600" cy="56345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Schematic Design for a 5-Transistor Operational Transconductance Amplifier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6FFD00D-BE3A-43A3-B326-853E60103C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81396"/>
            <a:ext cx="2133600" cy="365125"/>
          </a:xfrm>
        </p:spPr>
        <p:txBody>
          <a:bodyPr/>
          <a:lstStyle/>
          <a:p>
            <a:r>
              <a:rPr lang="en-US" dirty="0"/>
              <a:t>25 November 2023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AD763F4-C0C0-43F4-B1A8-249BC3E7C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2488" y="6373546"/>
            <a:ext cx="2895600" cy="365125"/>
          </a:xfrm>
        </p:spPr>
        <p:txBody>
          <a:bodyPr/>
          <a:lstStyle/>
          <a:p>
            <a:r>
              <a:rPr lang="en-IN" dirty="0"/>
              <a:t> MPSTME, Mumbai Campus 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C8ECB95-A1AB-4D5A-9138-08EAB72B1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73546"/>
            <a:ext cx="2133600" cy="365125"/>
          </a:xfrm>
        </p:spPr>
        <p:txBody>
          <a:bodyPr/>
          <a:lstStyle/>
          <a:p>
            <a:fld id="{CD173756-56D4-480A-AE5D-4130879C57F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41DCFC-CA64-20EC-1EF6-5DED2F09E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512233"/>
            <a:ext cx="6405933" cy="386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39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9801"/>
            <a:ext cx="8229600" cy="3962400"/>
          </a:xfrm>
        </p:spPr>
        <p:txBody>
          <a:bodyPr>
            <a:norm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the Organization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Description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Description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Description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Plan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Learnings and Experience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E1A10201-8EA8-402E-930D-3667E7BBDD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81396"/>
            <a:ext cx="2133600" cy="365125"/>
          </a:xfrm>
        </p:spPr>
        <p:txBody>
          <a:bodyPr/>
          <a:lstStyle/>
          <a:p>
            <a:r>
              <a:rPr lang="en-US" dirty="0"/>
              <a:t>25 November 2023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CA4F026-24BF-4CB1-8DD4-A96E394C1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2488" y="6373546"/>
            <a:ext cx="2895600" cy="365125"/>
          </a:xfrm>
        </p:spPr>
        <p:txBody>
          <a:bodyPr/>
          <a:lstStyle/>
          <a:p>
            <a:r>
              <a:rPr lang="en-IN" dirty="0"/>
              <a:t> MPSTME, Mumbai Campus 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E968360-4507-48DC-98A3-9915EC4A4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73546"/>
            <a:ext cx="2133600" cy="365125"/>
          </a:xfrm>
        </p:spPr>
        <p:txBody>
          <a:bodyPr/>
          <a:lstStyle/>
          <a:p>
            <a:fld id="{CD173756-56D4-480A-AE5D-4130879C57F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826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D3033-F60C-489B-B8B2-FBEB503F8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02775"/>
            <a:ext cx="8305800" cy="914400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97C4B-5F5D-48D7-9064-62D36396D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952753"/>
            <a:ext cx="8991600" cy="56345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Schematic Design for a 5-Transistor OTA Testbench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6FFD00D-BE3A-43A3-B326-853E60103C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81396"/>
            <a:ext cx="2133600" cy="365125"/>
          </a:xfrm>
        </p:spPr>
        <p:txBody>
          <a:bodyPr/>
          <a:lstStyle/>
          <a:p>
            <a:r>
              <a:rPr lang="en-US" dirty="0"/>
              <a:t>25 November 2023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AD763F4-C0C0-43F4-B1A8-249BC3E7C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2488" y="6373546"/>
            <a:ext cx="2895600" cy="365125"/>
          </a:xfrm>
        </p:spPr>
        <p:txBody>
          <a:bodyPr/>
          <a:lstStyle/>
          <a:p>
            <a:r>
              <a:rPr lang="en-IN" dirty="0"/>
              <a:t> MPSTME, Mumbai Campus 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C8ECB95-A1AB-4D5A-9138-08EAB72B1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73546"/>
            <a:ext cx="2133600" cy="365125"/>
          </a:xfrm>
        </p:spPr>
        <p:txBody>
          <a:bodyPr/>
          <a:lstStyle/>
          <a:p>
            <a:fld id="{CD173756-56D4-480A-AE5D-4130879C57F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16795F-DA45-A07B-D41E-D8E40840C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052" y="2464083"/>
            <a:ext cx="5636472" cy="392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65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D3033-F60C-489B-B8B2-FBEB503F8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02775"/>
            <a:ext cx="8305800" cy="914400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97C4B-5F5D-48D7-9064-62D36396D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952753"/>
            <a:ext cx="8991600" cy="56345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Schematic Design for a 2-Stage Operational Amplifier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6FFD00D-BE3A-43A3-B326-853E60103C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81396"/>
            <a:ext cx="2133600" cy="365125"/>
          </a:xfrm>
        </p:spPr>
        <p:txBody>
          <a:bodyPr/>
          <a:lstStyle/>
          <a:p>
            <a:r>
              <a:rPr lang="en-US" dirty="0"/>
              <a:t>25 November 2023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AD763F4-C0C0-43F4-B1A8-249BC3E7C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2488" y="6373546"/>
            <a:ext cx="2895600" cy="365125"/>
          </a:xfrm>
        </p:spPr>
        <p:txBody>
          <a:bodyPr/>
          <a:lstStyle/>
          <a:p>
            <a:r>
              <a:rPr lang="en-IN" dirty="0"/>
              <a:t> MPSTME, Mumbai Campus 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C8ECB95-A1AB-4D5A-9138-08EAB72B1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73546"/>
            <a:ext cx="2133600" cy="365125"/>
          </a:xfrm>
        </p:spPr>
        <p:txBody>
          <a:bodyPr/>
          <a:lstStyle/>
          <a:p>
            <a:fld id="{CD173756-56D4-480A-AE5D-4130879C57F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300D42-210C-6F4D-85C5-420AA7D30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618" y="2516203"/>
            <a:ext cx="7047163" cy="380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06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D3033-F60C-489B-B8B2-FBEB503F8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02775"/>
            <a:ext cx="8305800" cy="914400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97C4B-5F5D-48D7-9064-62D36396D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977204"/>
            <a:ext cx="9067800" cy="56345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Schematic Design for a Low Dropout (LDO) Regulator using a 2-Stage Opamp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6FFD00D-BE3A-43A3-B326-853E60103C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81396"/>
            <a:ext cx="2133600" cy="365125"/>
          </a:xfrm>
        </p:spPr>
        <p:txBody>
          <a:bodyPr/>
          <a:lstStyle/>
          <a:p>
            <a:r>
              <a:rPr lang="en-US" dirty="0"/>
              <a:t>25 November 2023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AD763F4-C0C0-43F4-B1A8-249BC3E7C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2488" y="6373546"/>
            <a:ext cx="2895600" cy="365125"/>
          </a:xfrm>
        </p:spPr>
        <p:txBody>
          <a:bodyPr/>
          <a:lstStyle/>
          <a:p>
            <a:r>
              <a:rPr lang="en-IN" dirty="0"/>
              <a:t> MPSTME, Mumbai Campus 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C8ECB95-A1AB-4D5A-9138-08EAB72B1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73546"/>
            <a:ext cx="2133600" cy="365125"/>
          </a:xfrm>
        </p:spPr>
        <p:txBody>
          <a:bodyPr/>
          <a:lstStyle/>
          <a:p>
            <a:fld id="{CD173756-56D4-480A-AE5D-4130879C57F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D2181-269A-2AB3-40E1-4139974C6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031" y="2540654"/>
            <a:ext cx="6045937" cy="378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1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D3033-F60C-489B-B8B2-FBEB503F8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19200"/>
            <a:ext cx="8305800" cy="914400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97C4B-5F5D-48D7-9064-62D36396D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559" y="1940202"/>
            <a:ext cx="8991600" cy="56345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Schematic Design for a Low Dropout (LDO) Regulator using a 5T-OTA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6FFD00D-BE3A-43A3-B326-853E60103C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81396"/>
            <a:ext cx="2133600" cy="365125"/>
          </a:xfrm>
        </p:spPr>
        <p:txBody>
          <a:bodyPr/>
          <a:lstStyle/>
          <a:p>
            <a:r>
              <a:rPr lang="en-US" dirty="0"/>
              <a:t>25 November 2023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AD763F4-C0C0-43F4-B1A8-249BC3E7C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2488" y="6373546"/>
            <a:ext cx="2895600" cy="365125"/>
          </a:xfrm>
        </p:spPr>
        <p:txBody>
          <a:bodyPr/>
          <a:lstStyle/>
          <a:p>
            <a:r>
              <a:rPr lang="en-IN" dirty="0"/>
              <a:t> MPSTME, Mumbai Campus 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C8ECB95-A1AB-4D5A-9138-08EAB72B1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73546"/>
            <a:ext cx="2133600" cy="365125"/>
          </a:xfrm>
        </p:spPr>
        <p:txBody>
          <a:bodyPr/>
          <a:lstStyle/>
          <a:p>
            <a:fld id="{CD173756-56D4-480A-AE5D-4130879C57F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B63B39-DAF9-2A95-F718-BFF223327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614" y="2503652"/>
            <a:ext cx="6371347" cy="386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143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D3033-F60C-489B-B8B2-FBEB503F8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02775"/>
            <a:ext cx="8305800" cy="914400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97C4B-5F5D-48D7-9064-62D36396D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559" y="1940202"/>
            <a:ext cx="8991600" cy="56345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Schematic Design for a Bandgap Reference (BGR) using a 5T-OTA and BJTs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6FFD00D-BE3A-43A3-B326-853E60103C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81396"/>
            <a:ext cx="2133600" cy="365125"/>
          </a:xfrm>
        </p:spPr>
        <p:txBody>
          <a:bodyPr/>
          <a:lstStyle/>
          <a:p>
            <a:r>
              <a:rPr lang="en-US" dirty="0"/>
              <a:t>25 November 2023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AD763F4-C0C0-43F4-B1A8-249BC3E7C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2488" y="6373546"/>
            <a:ext cx="2895600" cy="365125"/>
          </a:xfrm>
        </p:spPr>
        <p:txBody>
          <a:bodyPr/>
          <a:lstStyle/>
          <a:p>
            <a:r>
              <a:rPr lang="en-IN" dirty="0"/>
              <a:t> MPSTME, Mumbai Campus 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C8ECB95-A1AB-4D5A-9138-08EAB72B1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73546"/>
            <a:ext cx="2133600" cy="365125"/>
          </a:xfrm>
        </p:spPr>
        <p:txBody>
          <a:bodyPr/>
          <a:lstStyle/>
          <a:p>
            <a:fld id="{CD173756-56D4-480A-AE5D-4130879C57F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340E08-EEAC-F610-9065-0FE749393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033" y="2515863"/>
            <a:ext cx="5937239" cy="384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12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D3033-F60C-489B-B8B2-FBEB503F8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02775"/>
            <a:ext cx="8305800" cy="914400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97C4B-5F5D-48D7-9064-62D36396D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711" y="1978647"/>
            <a:ext cx="8991600" cy="56345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Transient Simulation for a CSSD Amplifier (Vin, I</a:t>
            </a:r>
            <a:r>
              <a:rPr lang="en-IN" sz="2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Vout)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6FFD00D-BE3A-43A3-B326-853E60103C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81396"/>
            <a:ext cx="2133600" cy="365125"/>
          </a:xfrm>
        </p:spPr>
        <p:txBody>
          <a:bodyPr/>
          <a:lstStyle/>
          <a:p>
            <a:r>
              <a:rPr lang="en-US" dirty="0"/>
              <a:t>25 November 2023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AD763F4-C0C0-43F4-B1A8-249BC3E7C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2488" y="6373546"/>
            <a:ext cx="2895600" cy="365125"/>
          </a:xfrm>
        </p:spPr>
        <p:txBody>
          <a:bodyPr/>
          <a:lstStyle/>
          <a:p>
            <a:r>
              <a:rPr lang="en-IN" dirty="0"/>
              <a:t> MPSTME, Mumbai Campus 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C8ECB95-A1AB-4D5A-9138-08EAB72B1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73546"/>
            <a:ext cx="2133600" cy="365125"/>
          </a:xfrm>
        </p:spPr>
        <p:txBody>
          <a:bodyPr/>
          <a:lstStyle/>
          <a:p>
            <a:fld id="{CD173756-56D4-480A-AE5D-4130879C57F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9179F0-1192-7BF9-BBC2-246B7C454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68893"/>
            <a:ext cx="8193954" cy="309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878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D3033-F60C-489B-B8B2-FBEB503F8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02775"/>
            <a:ext cx="8305800" cy="914400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97C4B-5F5D-48D7-9064-62D36396D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711" y="1978647"/>
            <a:ext cx="8991600" cy="56345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Transient Simulation for a CSSD Amplifier (Vout for different R</a:t>
            </a:r>
            <a:r>
              <a:rPr lang="en-IN" sz="2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values)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6FFD00D-BE3A-43A3-B326-853E60103C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81396"/>
            <a:ext cx="2133600" cy="365125"/>
          </a:xfrm>
        </p:spPr>
        <p:txBody>
          <a:bodyPr/>
          <a:lstStyle/>
          <a:p>
            <a:r>
              <a:rPr lang="en-US" dirty="0"/>
              <a:t>25 November 2023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AD763F4-C0C0-43F4-B1A8-249BC3E7C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2488" y="6373546"/>
            <a:ext cx="2895600" cy="365125"/>
          </a:xfrm>
        </p:spPr>
        <p:txBody>
          <a:bodyPr/>
          <a:lstStyle/>
          <a:p>
            <a:r>
              <a:rPr lang="en-IN" dirty="0"/>
              <a:t> MPSTME, Mumbai Campus 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C8ECB95-A1AB-4D5A-9138-08EAB72B1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73546"/>
            <a:ext cx="2133600" cy="365125"/>
          </a:xfrm>
        </p:spPr>
        <p:txBody>
          <a:bodyPr/>
          <a:lstStyle/>
          <a:p>
            <a:fld id="{CD173756-56D4-480A-AE5D-4130879C57F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E04B35-B8BD-627E-FC56-15BB14D32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44" y="2790323"/>
            <a:ext cx="8180511" cy="30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16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D3033-F60C-489B-B8B2-FBEB503F8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02775"/>
            <a:ext cx="8305800" cy="914400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97C4B-5F5D-48D7-9064-62D36396D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711" y="1978647"/>
            <a:ext cx="8991600" cy="56345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Transient Simulation for a Current Mirror (I</a:t>
            </a:r>
            <a:r>
              <a:rPr lang="en-IN" sz="2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I</a:t>
            </a:r>
            <a:r>
              <a:rPr lang="en-IN" sz="2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6FFD00D-BE3A-43A3-B326-853E60103C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81396"/>
            <a:ext cx="2133600" cy="365125"/>
          </a:xfrm>
        </p:spPr>
        <p:txBody>
          <a:bodyPr/>
          <a:lstStyle/>
          <a:p>
            <a:r>
              <a:rPr lang="en-US" dirty="0"/>
              <a:t>25 November 2023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AD763F4-C0C0-43F4-B1A8-249BC3E7C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2488" y="6373546"/>
            <a:ext cx="2895600" cy="365125"/>
          </a:xfrm>
        </p:spPr>
        <p:txBody>
          <a:bodyPr/>
          <a:lstStyle/>
          <a:p>
            <a:r>
              <a:rPr lang="en-IN" dirty="0"/>
              <a:t> MPSTME, Mumbai Campus 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C8ECB95-A1AB-4D5A-9138-08EAB72B1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73546"/>
            <a:ext cx="2133600" cy="365125"/>
          </a:xfrm>
        </p:spPr>
        <p:txBody>
          <a:bodyPr/>
          <a:lstStyle/>
          <a:p>
            <a:fld id="{CD173756-56D4-480A-AE5D-4130879C57F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059257-B43E-B439-A022-101CA4C53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09" y="2795992"/>
            <a:ext cx="8175428" cy="303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2141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D3033-F60C-489B-B8B2-FBEB503F8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02775"/>
            <a:ext cx="8305800" cy="914400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97C4B-5F5D-48D7-9064-62D36396D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711" y="1978647"/>
            <a:ext cx="8991600" cy="56345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Transient Simulation for a CMOS Inverter (Vin &amp; Vout)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6FFD00D-BE3A-43A3-B326-853E60103C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81396"/>
            <a:ext cx="2133600" cy="365125"/>
          </a:xfrm>
        </p:spPr>
        <p:txBody>
          <a:bodyPr/>
          <a:lstStyle/>
          <a:p>
            <a:r>
              <a:rPr lang="en-US" dirty="0"/>
              <a:t>25 November 2023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AD763F4-C0C0-43F4-B1A8-249BC3E7C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2488" y="6373546"/>
            <a:ext cx="2895600" cy="365125"/>
          </a:xfrm>
        </p:spPr>
        <p:txBody>
          <a:bodyPr/>
          <a:lstStyle/>
          <a:p>
            <a:r>
              <a:rPr lang="en-IN" dirty="0"/>
              <a:t> MPSTME, Mumbai Campus 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C8ECB95-A1AB-4D5A-9138-08EAB72B1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73546"/>
            <a:ext cx="2133600" cy="365125"/>
          </a:xfrm>
        </p:spPr>
        <p:txBody>
          <a:bodyPr/>
          <a:lstStyle/>
          <a:p>
            <a:fld id="{CD173756-56D4-480A-AE5D-4130879C57F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6EA679-B585-03D5-3811-4780A59CD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49" y="2698030"/>
            <a:ext cx="7993277" cy="295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23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D3033-F60C-489B-B8B2-FBEB503F8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02775"/>
            <a:ext cx="8305800" cy="914400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97C4B-5F5D-48D7-9064-62D36396D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711" y="1978647"/>
            <a:ext cx="8991600" cy="56345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Transient Simulation for a 5T-OTA (Vin &amp; Vout)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6FFD00D-BE3A-43A3-B326-853E60103C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81396"/>
            <a:ext cx="2133600" cy="365125"/>
          </a:xfrm>
        </p:spPr>
        <p:txBody>
          <a:bodyPr/>
          <a:lstStyle/>
          <a:p>
            <a:r>
              <a:rPr lang="en-US" dirty="0"/>
              <a:t>25 November 2023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AD763F4-C0C0-43F4-B1A8-249BC3E7C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2488" y="6373546"/>
            <a:ext cx="2895600" cy="365125"/>
          </a:xfrm>
        </p:spPr>
        <p:txBody>
          <a:bodyPr/>
          <a:lstStyle/>
          <a:p>
            <a:r>
              <a:rPr lang="en-IN" dirty="0"/>
              <a:t> MPSTME, Mumbai Campus 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C8ECB95-A1AB-4D5A-9138-08EAB72B1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73546"/>
            <a:ext cx="2133600" cy="365125"/>
          </a:xfrm>
        </p:spPr>
        <p:txBody>
          <a:bodyPr/>
          <a:lstStyle/>
          <a:p>
            <a:fld id="{CD173756-56D4-480A-AE5D-4130879C57F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3C5FF-FDA8-1E02-5DEB-54FF9F179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73" y="2819831"/>
            <a:ext cx="7888254" cy="297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071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62099"/>
            <a:ext cx="8229600" cy="914400"/>
          </a:xfrm>
        </p:spPr>
        <p:txBody>
          <a:bodyPr>
            <a:noAutofit/>
          </a:bodyPr>
          <a:lstStyle/>
          <a:p>
            <a:b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the Organization</a:t>
            </a:r>
            <a:b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70673"/>
            <a:ext cx="6477000" cy="3701527"/>
          </a:xfrm>
        </p:spPr>
        <p:txBody>
          <a:bodyPr>
            <a:normAutofit lnSpcReduction="10000"/>
          </a:bodyPr>
          <a:lstStyle/>
          <a:p>
            <a:pPr algn="just"/>
            <a:r>
              <a:rPr lang="en-IN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Takshila Institute of VLSI Technologies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Focus</a:t>
            </a:r>
            <a:r>
              <a:rPr lang="en-IN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Very Large-Scale Integration (VLSI) industry.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Industry Sectors: </a:t>
            </a:r>
            <a:r>
              <a:rPr lang="en-I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Digital, Analog, and Mixed Signal IC Designs.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Specialization: </a:t>
            </a:r>
            <a:r>
              <a:rPr lang="en-I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Primarily digital design, with dedicated analog and mixed signal design teams.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Internship Training Programs:</a:t>
            </a:r>
            <a:endParaRPr lang="en-IN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just">
              <a:buFont typeface="+mj-lt"/>
              <a:buAutoNum type="arabicPeriod"/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First-hand VLSI design and implementation experience.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Privileged interactions with top-tier company executives.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41450B0-F640-44FC-B3EC-9C7CDC49E3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81396"/>
            <a:ext cx="2133600" cy="365125"/>
          </a:xfrm>
        </p:spPr>
        <p:txBody>
          <a:bodyPr/>
          <a:lstStyle/>
          <a:p>
            <a:r>
              <a:rPr lang="en-US" dirty="0"/>
              <a:t>25 November 2023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F1E7504-1D29-40EE-B757-E9E617D93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2488" y="6373546"/>
            <a:ext cx="2895600" cy="365125"/>
          </a:xfrm>
        </p:spPr>
        <p:txBody>
          <a:bodyPr/>
          <a:lstStyle/>
          <a:p>
            <a:r>
              <a:rPr lang="en-IN" dirty="0"/>
              <a:t> MPSTME, Mumbai Campus 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C81CF23-848C-4CC9-89E2-9DE062B8C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73546"/>
            <a:ext cx="2133600" cy="365125"/>
          </a:xfrm>
        </p:spPr>
        <p:txBody>
          <a:bodyPr/>
          <a:lstStyle/>
          <a:p>
            <a:fld id="{CD173756-56D4-480A-AE5D-4130879C57F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CD6F95-9D7E-5D53-31AE-9AD23FB979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667"/>
          <a:stretch/>
        </p:blipFill>
        <p:spPr>
          <a:xfrm>
            <a:off x="7193280" y="2536564"/>
            <a:ext cx="1524000" cy="1468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920006-2426-CE02-92E2-8834C542C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9480" y="4321436"/>
            <a:ext cx="1417320" cy="148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6953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D3033-F60C-489B-B8B2-FBEB503F8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02775"/>
            <a:ext cx="8305800" cy="914400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97C4B-5F5D-48D7-9064-62D36396D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711" y="1978647"/>
            <a:ext cx="8991600" cy="56345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 Simulation for a 5T-OTA (V</a:t>
            </a:r>
            <a:r>
              <a:rPr lang="en-IN" sz="2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Vout)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6FFD00D-BE3A-43A3-B326-853E60103C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81396"/>
            <a:ext cx="2133600" cy="365125"/>
          </a:xfrm>
        </p:spPr>
        <p:txBody>
          <a:bodyPr/>
          <a:lstStyle/>
          <a:p>
            <a:r>
              <a:rPr lang="en-US" dirty="0"/>
              <a:t>25 November 2023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AD763F4-C0C0-43F4-B1A8-249BC3E7C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2488" y="6373546"/>
            <a:ext cx="2895600" cy="365125"/>
          </a:xfrm>
        </p:spPr>
        <p:txBody>
          <a:bodyPr/>
          <a:lstStyle/>
          <a:p>
            <a:r>
              <a:rPr lang="en-IN" dirty="0"/>
              <a:t> MPSTME, Mumbai Campus 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C8ECB95-A1AB-4D5A-9138-08EAB72B1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73546"/>
            <a:ext cx="2133600" cy="365125"/>
          </a:xfrm>
        </p:spPr>
        <p:txBody>
          <a:bodyPr/>
          <a:lstStyle/>
          <a:p>
            <a:fld id="{CD173756-56D4-480A-AE5D-4130879C57F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E0BB12-4C13-D6F0-C2ED-E850CF714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06" y="2790244"/>
            <a:ext cx="8165352" cy="305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50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D3033-F60C-489B-B8B2-FBEB503F8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02775"/>
            <a:ext cx="8305800" cy="914400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97C4B-5F5D-48D7-9064-62D36396D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711" y="1978647"/>
            <a:ext cx="8991600" cy="56345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 Simulation for a 5T-OTA (Vout)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6FFD00D-BE3A-43A3-B326-853E60103C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81396"/>
            <a:ext cx="2133600" cy="365125"/>
          </a:xfrm>
        </p:spPr>
        <p:txBody>
          <a:bodyPr/>
          <a:lstStyle/>
          <a:p>
            <a:r>
              <a:rPr lang="en-US" dirty="0"/>
              <a:t>25 November 2023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AD763F4-C0C0-43F4-B1A8-249BC3E7C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2488" y="6373546"/>
            <a:ext cx="2895600" cy="365125"/>
          </a:xfrm>
        </p:spPr>
        <p:txBody>
          <a:bodyPr/>
          <a:lstStyle/>
          <a:p>
            <a:r>
              <a:rPr lang="en-IN" dirty="0"/>
              <a:t> MPSTME, Mumbai Campus 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C8ECB95-A1AB-4D5A-9138-08EAB72B1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73546"/>
            <a:ext cx="2133600" cy="365125"/>
          </a:xfrm>
        </p:spPr>
        <p:txBody>
          <a:bodyPr/>
          <a:lstStyle/>
          <a:p>
            <a:fld id="{CD173756-56D4-480A-AE5D-4130879C57F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672F21-3FDF-487A-DBBE-0D42734B8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05" y="2788115"/>
            <a:ext cx="8217795" cy="305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275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D3033-F60C-489B-B8B2-FBEB503F8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02775"/>
            <a:ext cx="8305800" cy="914400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97C4B-5F5D-48D7-9064-62D36396D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711" y="1978647"/>
            <a:ext cx="8991600" cy="56345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Stability Response Simulation for a 5T-OTA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6FFD00D-BE3A-43A3-B326-853E60103C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81396"/>
            <a:ext cx="2133600" cy="365125"/>
          </a:xfrm>
        </p:spPr>
        <p:txBody>
          <a:bodyPr/>
          <a:lstStyle/>
          <a:p>
            <a:r>
              <a:rPr lang="en-US" dirty="0"/>
              <a:t>25 November 2023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AD763F4-C0C0-43F4-B1A8-249BC3E7C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2488" y="6373546"/>
            <a:ext cx="2895600" cy="365125"/>
          </a:xfrm>
        </p:spPr>
        <p:txBody>
          <a:bodyPr/>
          <a:lstStyle/>
          <a:p>
            <a:r>
              <a:rPr lang="en-IN" dirty="0"/>
              <a:t> MPSTME, Mumbai Campus 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C8ECB95-A1AB-4D5A-9138-08EAB72B1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73546"/>
            <a:ext cx="2133600" cy="365125"/>
          </a:xfrm>
        </p:spPr>
        <p:txBody>
          <a:bodyPr/>
          <a:lstStyle/>
          <a:p>
            <a:fld id="{CD173756-56D4-480A-AE5D-4130879C57F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FBB46C-7022-A37E-8621-D4374189B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94" y="2648282"/>
            <a:ext cx="8160411" cy="304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153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D3033-F60C-489B-B8B2-FBEB503F8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02775"/>
            <a:ext cx="8305800" cy="914400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97C4B-5F5D-48D7-9064-62D36396D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711" y="1978647"/>
            <a:ext cx="8991600" cy="56345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Transient Simulation for an LDO using a 5T-OTA (Vin &amp; Vout)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6FFD00D-BE3A-43A3-B326-853E60103C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81396"/>
            <a:ext cx="2133600" cy="365125"/>
          </a:xfrm>
        </p:spPr>
        <p:txBody>
          <a:bodyPr/>
          <a:lstStyle/>
          <a:p>
            <a:r>
              <a:rPr lang="en-US" dirty="0"/>
              <a:t>25 November 2023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AD763F4-C0C0-43F4-B1A8-249BC3E7C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2488" y="6373546"/>
            <a:ext cx="2895600" cy="365125"/>
          </a:xfrm>
        </p:spPr>
        <p:txBody>
          <a:bodyPr/>
          <a:lstStyle/>
          <a:p>
            <a:r>
              <a:rPr lang="en-IN" dirty="0"/>
              <a:t> MPSTME, Mumbai Campus 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C8ECB95-A1AB-4D5A-9138-08EAB72B1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73546"/>
            <a:ext cx="2133600" cy="365125"/>
          </a:xfrm>
        </p:spPr>
        <p:txBody>
          <a:bodyPr/>
          <a:lstStyle/>
          <a:p>
            <a:fld id="{CD173756-56D4-480A-AE5D-4130879C57F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4" name="Picture 3" descr="A screen shot of a graph&#10;&#10;Description automatically generated">
            <a:extLst>
              <a:ext uri="{FF2B5EF4-FFF2-40B4-BE49-F238E27FC236}">
                <a16:creationId xmlns:a16="http://schemas.microsoft.com/office/drawing/2014/main" id="{6A2D89FF-BEBA-20D7-58FB-62D3F4D23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84" y="2679297"/>
            <a:ext cx="7892431" cy="297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378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D3033-F60C-489B-B8B2-FBEB503F8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02775"/>
            <a:ext cx="8305800" cy="914400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97C4B-5F5D-48D7-9064-62D36396D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711" y="1978647"/>
            <a:ext cx="8991600" cy="56345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 Simulation for an LDO using a 5T-OTA (V</a:t>
            </a:r>
            <a:r>
              <a:rPr lang="en-IN" sz="2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Vout)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6FFD00D-BE3A-43A3-B326-853E60103C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81396"/>
            <a:ext cx="2133600" cy="365125"/>
          </a:xfrm>
        </p:spPr>
        <p:txBody>
          <a:bodyPr/>
          <a:lstStyle/>
          <a:p>
            <a:r>
              <a:rPr lang="en-US" dirty="0"/>
              <a:t>25 November 2023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AD763F4-C0C0-43F4-B1A8-249BC3E7C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2488" y="6373546"/>
            <a:ext cx="2895600" cy="365125"/>
          </a:xfrm>
        </p:spPr>
        <p:txBody>
          <a:bodyPr/>
          <a:lstStyle/>
          <a:p>
            <a:r>
              <a:rPr lang="en-IN" dirty="0"/>
              <a:t> MPSTME, Mumbai Campus 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C8ECB95-A1AB-4D5A-9138-08EAB72B1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73546"/>
            <a:ext cx="2133600" cy="365125"/>
          </a:xfrm>
        </p:spPr>
        <p:txBody>
          <a:bodyPr/>
          <a:lstStyle/>
          <a:p>
            <a:fld id="{CD173756-56D4-480A-AE5D-4130879C57F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36F96E-876E-40A8-85FA-3BE8691E7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52" y="2667000"/>
            <a:ext cx="8330095" cy="310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16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D3033-F60C-489B-B8B2-FBEB503F8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02775"/>
            <a:ext cx="8305800" cy="914400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97C4B-5F5D-48D7-9064-62D36396D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711" y="1978647"/>
            <a:ext cx="8991600" cy="56345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Stability Response Simulation for an LDO using a 5T-OTA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6FFD00D-BE3A-43A3-B326-853E60103C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81396"/>
            <a:ext cx="2133600" cy="365125"/>
          </a:xfrm>
        </p:spPr>
        <p:txBody>
          <a:bodyPr/>
          <a:lstStyle/>
          <a:p>
            <a:r>
              <a:rPr lang="en-US" dirty="0"/>
              <a:t>25 November 2023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AD763F4-C0C0-43F4-B1A8-249BC3E7C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2488" y="6373546"/>
            <a:ext cx="2895600" cy="365125"/>
          </a:xfrm>
        </p:spPr>
        <p:txBody>
          <a:bodyPr/>
          <a:lstStyle/>
          <a:p>
            <a:r>
              <a:rPr lang="en-IN" dirty="0"/>
              <a:t> MPSTME, Mumbai Campus 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C8ECB95-A1AB-4D5A-9138-08EAB72B1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73546"/>
            <a:ext cx="2133600" cy="365125"/>
          </a:xfrm>
        </p:spPr>
        <p:txBody>
          <a:bodyPr/>
          <a:lstStyle/>
          <a:p>
            <a:fld id="{CD173756-56D4-480A-AE5D-4130879C57F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CC468F-DD18-4DED-3194-6279DF95E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18" y="2703599"/>
            <a:ext cx="7902740" cy="297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867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D3033-F60C-489B-B8B2-FBEB503F8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02775"/>
            <a:ext cx="8305800" cy="914400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97C4B-5F5D-48D7-9064-62D36396D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711" y="1978647"/>
            <a:ext cx="8991600" cy="56345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 Simulation for a BGR (CTAT &amp; PTAT)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6FFD00D-BE3A-43A3-B326-853E60103C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81396"/>
            <a:ext cx="2133600" cy="365125"/>
          </a:xfrm>
        </p:spPr>
        <p:txBody>
          <a:bodyPr/>
          <a:lstStyle/>
          <a:p>
            <a:r>
              <a:rPr lang="en-US" dirty="0"/>
              <a:t>25 November 2023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AD763F4-C0C0-43F4-B1A8-249BC3E7C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2488" y="6373546"/>
            <a:ext cx="2895600" cy="365125"/>
          </a:xfrm>
        </p:spPr>
        <p:txBody>
          <a:bodyPr/>
          <a:lstStyle/>
          <a:p>
            <a:r>
              <a:rPr lang="en-IN" dirty="0"/>
              <a:t> MPSTME, Mumbai Campus 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C8ECB95-A1AB-4D5A-9138-08EAB72B1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73546"/>
            <a:ext cx="2133600" cy="365125"/>
          </a:xfrm>
        </p:spPr>
        <p:txBody>
          <a:bodyPr/>
          <a:lstStyle/>
          <a:p>
            <a:fld id="{CD173756-56D4-480A-AE5D-4130879C57F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DF1F77-62BF-39E7-69B3-E62C34640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19" y="2800631"/>
            <a:ext cx="8100162" cy="303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108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D3033-F60C-489B-B8B2-FBEB503F8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02775"/>
            <a:ext cx="8305800" cy="914400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97C4B-5F5D-48D7-9064-62D36396D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711" y="1978647"/>
            <a:ext cx="8991600" cy="56345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 Simulation for a BGR (Temperature sweep)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6FFD00D-BE3A-43A3-B326-853E60103C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81396"/>
            <a:ext cx="2133600" cy="365125"/>
          </a:xfrm>
        </p:spPr>
        <p:txBody>
          <a:bodyPr/>
          <a:lstStyle/>
          <a:p>
            <a:r>
              <a:rPr lang="en-US" dirty="0"/>
              <a:t>25 November 2023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AD763F4-C0C0-43F4-B1A8-249BC3E7C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2488" y="6373546"/>
            <a:ext cx="2895600" cy="365125"/>
          </a:xfrm>
        </p:spPr>
        <p:txBody>
          <a:bodyPr/>
          <a:lstStyle/>
          <a:p>
            <a:r>
              <a:rPr lang="en-IN" dirty="0"/>
              <a:t> MPSTME, Mumbai Campus 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C8ECB95-A1AB-4D5A-9138-08EAB72B1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73546"/>
            <a:ext cx="2133600" cy="365125"/>
          </a:xfrm>
        </p:spPr>
        <p:txBody>
          <a:bodyPr/>
          <a:lstStyle/>
          <a:p>
            <a:fld id="{CD173756-56D4-480A-AE5D-4130879C57F5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BEC8CC-6B6F-5CDD-2B58-222C53363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70229"/>
            <a:ext cx="8237258" cy="30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40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1A8DF-CDA4-402C-A5A7-2B5AD0A82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Plan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72169-C684-4627-A596-B4E19FA378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362200"/>
            <a:ext cx="4800600" cy="3763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 involved: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Planning the architecture and specifications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Calculating the values for the design variables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Designing the schematic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Simulating and Testing the design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D9A4166-2A1E-42AF-8045-00200C2744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81396"/>
            <a:ext cx="2133600" cy="365125"/>
          </a:xfrm>
        </p:spPr>
        <p:txBody>
          <a:bodyPr/>
          <a:lstStyle/>
          <a:p>
            <a:r>
              <a:rPr lang="en-US" dirty="0"/>
              <a:t>25 November 2023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E921583-C35A-43AE-88D3-69DD5B805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2488" y="6373546"/>
            <a:ext cx="2895600" cy="365125"/>
          </a:xfrm>
        </p:spPr>
        <p:txBody>
          <a:bodyPr/>
          <a:lstStyle/>
          <a:p>
            <a:r>
              <a:rPr lang="en-IN" dirty="0"/>
              <a:t> MPSTME, Mumbai Campus 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A078B67-B84D-4DD7-8419-305541389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73546"/>
            <a:ext cx="2133600" cy="365125"/>
          </a:xfrm>
        </p:spPr>
        <p:txBody>
          <a:bodyPr/>
          <a:lstStyle/>
          <a:p>
            <a:fld id="{CD173756-56D4-480A-AE5D-4130879C57F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BA91E9-21D8-CF07-E5FB-CBD9F7E14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3210133"/>
            <a:ext cx="3886200" cy="20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081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1A8DF-CDA4-402C-A5A7-2B5AD0A82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72169-C684-4627-A596-B4E19FA378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362200"/>
            <a:ext cx="5181600" cy="3763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5 main challenges faced were: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 and Sensitivity Management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Process-Voltage-Temperature (PVT) Corner Variations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Stability and Bandwidth trade-offs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consumption optimization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D9A4166-2A1E-42AF-8045-00200C2744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81396"/>
            <a:ext cx="2133600" cy="365125"/>
          </a:xfrm>
        </p:spPr>
        <p:txBody>
          <a:bodyPr/>
          <a:lstStyle/>
          <a:p>
            <a:r>
              <a:rPr lang="en-US" dirty="0"/>
              <a:t>25 November 2023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E921583-C35A-43AE-88D3-69DD5B805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2488" y="6373546"/>
            <a:ext cx="2895600" cy="365125"/>
          </a:xfrm>
        </p:spPr>
        <p:txBody>
          <a:bodyPr/>
          <a:lstStyle/>
          <a:p>
            <a:r>
              <a:rPr lang="en-IN" dirty="0"/>
              <a:t> MPSTME, Mumbai Campus 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A078B67-B84D-4DD7-8419-305541389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73546"/>
            <a:ext cx="2133600" cy="365125"/>
          </a:xfrm>
        </p:spPr>
        <p:txBody>
          <a:bodyPr/>
          <a:lstStyle/>
          <a:p>
            <a:fld id="{CD173756-56D4-480A-AE5D-4130879C57F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1DC3E8-608E-F5BB-CAA2-F4BDE86C8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22098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86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55502"/>
            <a:ext cx="8229600" cy="914400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12353"/>
            <a:ext cx="3657600" cy="6095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Analog IC Design Flow:</a:t>
            </a:r>
            <a:endParaRPr lang="en-US" dirty="0"/>
          </a:p>
          <a:p>
            <a:endParaRPr lang="en-IN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19C37C5-754E-4F2E-8EDD-A7998EE605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81396"/>
            <a:ext cx="2133600" cy="365125"/>
          </a:xfrm>
        </p:spPr>
        <p:txBody>
          <a:bodyPr/>
          <a:lstStyle/>
          <a:p>
            <a:r>
              <a:rPr lang="en-US" dirty="0"/>
              <a:t>25 November 2023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5FC4F37-5DF4-49BC-8CC4-7EB7AB7A2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2488" y="6373546"/>
            <a:ext cx="2895600" cy="365125"/>
          </a:xfrm>
        </p:spPr>
        <p:txBody>
          <a:bodyPr/>
          <a:lstStyle/>
          <a:p>
            <a:r>
              <a:rPr lang="en-IN" dirty="0"/>
              <a:t> MPSTME, Mumbai Campus 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3EEAC0A-1AE2-4B39-9178-A6EFDE28C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73546"/>
            <a:ext cx="2133600" cy="365125"/>
          </a:xfrm>
        </p:spPr>
        <p:txBody>
          <a:bodyPr/>
          <a:lstStyle/>
          <a:p>
            <a:fld id="{CD173756-56D4-480A-AE5D-4130879C57F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27E31C-530C-1011-4527-D9B059F3A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544" y="2667000"/>
            <a:ext cx="5792912" cy="35592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48404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1A8DF-CDA4-402C-A5A7-2B5AD0A82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Learnings and Experience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72169-C684-4627-A596-B4E19FA378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362200"/>
            <a:ext cx="8229600" cy="3763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Understanding of Analog Principles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Circuit Design Techniques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and Process Understanding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and Modelling Skills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Regulatory Compliance Awareness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Analog IC Design, Control Systems, and Signals and Systems.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D9A4166-2A1E-42AF-8045-00200C2744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81396"/>
            <a:ext cx="2133600" cy="365125"/>
          </a:xfrm>
        </p:spPr>
        <p:txBody>
          <a:bodyPr/>
          <a:lstStyle/>
          <a:p>
            <a:r>
              <a:rPr lang="en-US" dirty="0"/>
              <a:t>25 November 2023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E921583-C35A-43AE-88D3-69DD5B805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2488" y="6373546"/>
            <a:ext cx="2895600" cy="365125"/>
          </a:xfrm>
        </p:spPr>
        <p:txBody>
          <a:bodyPr/>
          <a:lstStyle/>
          <a:p>
            <a:r>
              <a:rPr lang="en-IN" dirty="0"/>
              <a:t> MPSTME, Mumbai Campus 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A078B67-B84D-4DD7-8419-305541389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73546"/>
            <a:ext cx="2133600" cy="365125"/>
          </a:xfrm>
        </p:spPr>
        <p:txBody>
          <a:bodyPr/>
          <a:lstStyle/>
          <a:p>
            <a:fld id="{CD173756-56D4-480A-AE5D-4130879C57F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3958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62200"/>
            <a:ext cx="8229600" cy="3994151"/>
          </a:xfrm>
        </p:spPr>
        <p:txBody>
          <a:bodyPr>
            <a:normAutofit/>
          </a:bodyPr>
          <a:lstStyle/>
          <a:p>
            <a:pPr marL="514350" indent="-457200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Analog IC Design Flow by Dr. Hesham Omran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457200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Cadence Virtuoso ADE Suite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457200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72DBA29-D277-487D-9F5C-95E5BB4F71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81396"/>
            <a:ext cx="2133600" cy="365125"/>
          </a:xfrm>
        </p:spPr>
        <p:txBody>
          <a:bodyPr/>
          <a:lstStyle/>
          <a:p>
            <a:r>
              <a:rPr lang="en-US" dirty="0"/>
              <a:t>25 November 2023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6CAFBCE-A8AD-492C-9E6C-B21388219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2488" y="6373546"/>
            <a:ext cx="2895600" cy="365125"/>
          </a:xfrm>
        </p:spPr>
        <p:txBody>
          <a:bodyPr/>
          <a:lstStyle/>
          <a:p>
            <a:r>
              <a:rPr lang="en-IN" dirty="0"/>
              <a:t> MPSTME, Mumbai Campus 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FE75E61-CCB4-46D7-8180-A577B209B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73546"/>
            <a:ext cx="2133600" cy="365125"/>
          </a:xfrm>
        </p:spPr>
        <p:txBody>
          <a:bodyPr/>
          <a:lstStyle/>
          <a:p>
            <a:fld id="{CD173756-56D4-480A-AE5D-4130879C57F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56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BFA6-31C2-426D-B293-656674730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088" y="2779890"/>
            <a:ext cx="7772400" cy="1470025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22BFE561-591F-4305-AFD9-493FD3605B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81396"/>
            <a:ext cx="2133600" cy="365125"/>
          </a:xfrm>
        </p:spPr>
        <p:txBody>
          <a:bodyPr/>
          <a:lstStyle/>
          <a:p>
            <a:r>
              <a:rPr lang="en-US" dirty="0"/>
              <a:t>25 November 2023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EBA31D8-D712-4E38-A4D3-8ACCC6323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2488" y="6373546"/>
            <a:ext cx="2895600" cy="365125"/>
          </a:xfrm>
        </p:spPr>
        <p:txBody>
          <a:bodyPr/>
          <a:lstStyle/>
          <a:p>
            <a:r>
              <a:rPr lang="en-IN" dirty="0"/>
              <a:t> MPSTME, Mumbai Campus 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CADEA2F-EEB2-4288-BD0C-BA6C85CA5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73546"/>
            <a:ext cx="2133600" cy="365125"/>
          </a:xfrm>
        </p:spPr>
        <p:txBody>
          <a:bodyPr/>
          <a:lstStyle/>
          <a:p>
            <a:fld id="{CD173756-56D4-480A-AE5D-4130879C57F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0772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684088" y="2779890"/>
            <a:ext cx="7772400" cy="1470025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Questions?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547CD2E-8393-4B8B-BCD3-AAF0656425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81396"/>
            <a:ext cx="2133600" cy="365125"/>
          </a:xfrm>
        </p:spPr>
        <p:txBody>
          <a:bodyPr/>
          <a:lstStyle/>
          <a:p>
            <a:r>
              <a:rPr lang="en-US" dirty="0"/>
              <a:t>25 November 2023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FB1D108-2DE1-415F-B913-B6A843FC4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2488" y="6373546"/>
            <a:ext cx="2895600" cy="365125"/>
          </a:xfrm>
        </p:spPr>
        <p:txBody>
          <a:bodyPr/>
          <a:lstStyle/>
          <a:p>
            <a:r>
              <a:rPr lang="en-IN" dirty="0"/>
              <a:t> MPSTME, Mumbai Campus 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7A2C001-09EA-434E-8AFE-6B10F6AE6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73546"/>
            <a:ext cx="2133600" cy="365125"/>
          </a:xfrm>
        </p:spPr>
        <p:txBody>
          <a:bodyPr/>
          <a:lstStyle/>
          <a:p>
            <a:fld id="{CD173756-56D4-480A-AE5D-4130879C57F5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58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71600"/>
            <a:ext cx="8229600" cy="914400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0"/>
            <a:ext cx="4876800" cy="407035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Analog System Design: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Aims at developing an 8-bit Flash Analog to Digital Converter System.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Utilizes components such as Opamps, Comparators, LDO Regulators, Bandgap References, and Oscillators.</a:t>
            </a:r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19C37C5-754E-4F2E-8EDD-A7998EE605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81396"/>
            <a:ext cx="2133600" cy="365125"/>
          </a:xfrm>
        </p:spPr>
        <p:txBody>
          <a:bodyPr/>
          <a:lstStyle/>
          <a:p>
            <a:r>
              <a:rPr lang="en-US" dirty="0"/>
              <a:t>25 November 2023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5FC4F37-5DF4-49BC-8CC4-7EB7AB7A2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2488" y="6373546"/>
            <a:ext cx="2895600" cy="365125"/>
          </a:xfrm>
        </p:spPr>
        <p:txBody>
          <a:bodyPr/>
          <a:lstStyle/>
          <a:p>
            <a:r>
              <a:rPr lang="en-IN" dirty="0"/>
              <a:t> MPSTME, Mumbai Campus 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3EEAC0A-1AE2-4B39-9178-A6EFDE28C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73546"/>
            <a:ext cx="2133600" cy="365125"/>
          </a:xfrm>
        </p:spPr>
        <p:txBody>
          <a:bodyPr/>
          <a:lstStyle/>
          <a:p>
            <a:fld id="{CD173756-56D4-480A-AE5D-4130879C57F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7EE18A-1CDF-5559-BE3F-6F44FAFFD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2438400"/>
            <a:ext cx="2700331" cy="333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29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0729"/>
            <a:ext cx="8229600" cy="914400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0"/>
            <a:ext cx="4876800" cy="407035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Analog System Design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using the Cadence Virtuoso Design Suite.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Utilizes the gpdk045 library which supports 45nm technology node.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in a Linux environment.</a:t>
            </a:r>
            <a:endParaRPr lang="en-US" dirty="0"/>
          </a:p>
          <a:p>
            <a:endParaRPr lang="en-IN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19C37C5-754E-4F2E-8EDD-A7998EE605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81396"/>
            <a:ext cx="2133600" cy="365125"/>
          </a:xfrm>
        </p:spPr>
        <p:txBody>
          <a:bodyPr/>
          <a:lstStyle/>
          <a:p>
            <a:r>
              <a:rPr lang="en-US" dirty="0"/>
              <a:t>25 November 2023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5FC4F37-5DF4-49BC-8CC4-7EB7AB7A2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2488" y="6373546"/>
            <a:ext cx="2895600" cy="365125"/>
          </a:xfrm>
        </p:spPr>
        <p:txBody>
          <a:bodyPr/>
          <a:lstStyle/>
          <a:p>
            <a:r>
              <a:rPr lang="en-IN" dirty="0"/>
              <a:t> MPSTME, Mumbai Campus 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3EEAC0A-1AE2-4B39-9178-A6EFDE28C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73546"/>
            <a:ext cx="2133600" cy="365125"/>
          </a:xfrm>
        </p:spPr>
        <p:txBody>
          <a:bodyPr/>
          <a:lstStyle/>
          <a:p>
            <a:fld id="{CD173756-56D4-480A-AE5D-4130879C57F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5DA76B-7DF9-8D15-A949-AF5A47F6E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2286000"/>
            <a:ext cx="3276600" cy="1032466"/>
          </a:xfrm>
          <a:prstGeom prst="rect">
            <a:avLst/>
          </a:prstGeom>
        </p:spPr>
      </p:pic>
      <p:pic>
        <p:nvPicPr>
          <p:cNvPr id="1026" name="Picture 2" descr="12 Resources to Learn Linux. The reasons for downloading and working… | by  Eduonix Learning Solution | Medium">
            <a:extLst>
              <a:ext uri="{FF2B5EF4-FFF2-40B4-BE49-F238E27FC236}">
                <a16:creationId xmlns:a16="http://schemas.microsoft.com/office/drawing/2014/main" id="{AF7A9C02-0032-E5D7-5789-68031B980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584" y="3591089"/>
            <a:ext cx="3534981" cy="174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401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D3033-F60C-489B-B8B2-FBEB503F8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244778"/>
            <a:ext cx="8686800" cy="914400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Description – Software Description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97C4B-5F5D-48D7-9064-62D36396D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92" y="2209800"/>
            <a:ext cx="3666781" cy="407035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Cadence Virtuoso: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EDA tool for IC design.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Widely used in the semiconductor industry.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Supports digital, analog, and mixed-signal circuits.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6FFD00D-BE3A-43A3-B326-853E60103C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81396"/>
            <a:ext cx="2133600" cy="365125"/>
          </a:xfrm>
        </p:spPr>
        <p:txBody>
          <a:bodyPr/>
          <a:lstStyle/>
          <a:p>
            <a:r>
              <a:rPr lang="en-US" dirty="0"/>
              <a:t>25 November 2023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AD763F4-C0C0-43F4-B1A8-249BC3E7C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2488" y="6373546"/>
            <a:ext cx="2895600" cy="365125"/>
          </a:xfrm>
        </p:spPr>
        <p:txBody>
          <a:bodyPr/>
          <a:lstStyle/>
          <a:p>
            <a:r>
              <a:rPr lang="en-IN" dirty="0"/>
              <a:t> MPSTME, Mumbai Campus 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C8ECB95-A1AB-4D5A-9138-08EAB72B1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73546"/>
            <a:ext cx="2133600" cy="365125"/>
          </a:xfrm>
        </p:spPr>
        <p:txBody>
          <a:bodyPr/>
          <a:lstStyle/>
          <a:p>
            <a:fld id="{CD173756-56D4-480A-AE5D-4130879C57F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BED37-A84E-66A9-C1A2-2E5F1BCF2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93" y="2279580"/>
            <a:ext cx="1943687" cy="13780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9C3C5E-F8F0-B0B3-937E-C3614213B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2279581"/>
            <a:ext cx="1964019" cy="13780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1CE03B8-BFC0-5327-F854-8391E22A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393" y="3817327"/>
            <a:ext cx="4106826" cy="21557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329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97C4B-5F5D-48D7-9064-62D36396D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92" y="2209800"/>
            <a:ext cx="3666781" cy="407035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Cadence Virtuoso: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Intuitive interface for schematic capture, simulation, and layout.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Versatile and preferred for cutting-edge semiconductor device design.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6FFD00D-BE3A-43A3-B326-853E60103C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81396"/>
            <a:ext cx="2133600" cy="365125"/>
          </a:xfrm>
        </p:spPr>
        <p:txBody>
          <a:bodyPr/>
          <a:lstStyle/>
          <a:p>
            <a:r>
              <a:rPr lang="en-US" dirty="0"/>
              <a:t>25 November 2023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AD763F4-C0C0-43F4-B1A8-249BC3E7C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2488" y="6373546"/>
            <a:ext cx="2895600" cy="365125"/>
          </a:xfrm>
        </p:spPr>
        <p:txBody>
          <a:bodyPr/>
          <a:lstStyle/>
          <a:p>
            <a:r>
              <a:rPr lang="en-IN" dirty="0"/>
              <a:t> MPSTME, Mumbai Campus 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C8ECB95-A1AB-4D5A-9138-08EAB72B1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73546"/>
            <a:ext cx="2133600" cy="365125"/>
          </a:xfrm>
        </p:spPr>
        <p:txBody>
          <a:bodyPr/>
          <a:lstStyle/>
          <a:p>
            <a:fld id="{CD173756-56D4-480A-AE5D-4130879C57F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C04FD50-6A7E-C68A-423A-38F4D887D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483" y="2238190"/>
            <a:ext cx="1979488" cy="110483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B9878FF-A5D9-CAD8-149E-0AD897F06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304" y="2234901"/>
            <a:ext cx="1979489" cy="11081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7B66465-8156-C599-74CF-1531093AF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484" y="3525028"/>
            <a:ext cx="4117310" cy="23048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3313454-123A-B8B4-292B-C7A160206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269879"/>
            <a:ext cx="8686800" cy="914400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Description – Software Description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874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97C4B-5F5D-48D7-9064-62D36396D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92" y="2209800"/>
            <a:ext cx="5473596" cy="407035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Dropout (LDO) Regulator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Bandgap Reference (BGR) or Voltage Reference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Oscillator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Analog to Digital Converter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6FFD00D-BE3A-43A3-B326-853E60103C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81396"/>
            <a:ext cx="2133600" cy="365125"/>
          </a:xfrm>
        </p:spPr>
        <p:txBody>
          <a:bodyPr/>
          <a:lstStyle/>
          <a:p>
            <a:r>
              <a:rPr lang="en-US"/>
              <a:t>25 November 2023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AD763F4-C0C0-43F4-B1A8-249BC3E7C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2488" y="6373546"/>
            <a:ext cx="2895600" cy="365125"/>
          </a:xfrm>
        </p:spPr>
        <p:txBody>
          <a:bodyPr/>
          <a:lstStyle/>
          <a:p>
            <a:r>
              <a:rPr lang="en-IN"/>
              <a:t> MPSTME, Mumbai Campus 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C8ECB95-A1AB-4D5A-9138-08EAB72B1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73546"/>
            <a:ext cx="2133600" cy="365125"/>
          </a:xfrm>
        </p:spPr>
        <p:txBody>
          <a:bodyPr/>
          <a:lstStyle/>
          <a:p>
            <a:fld id="{CD173756-56D4-480A-AE5D-4130879C57F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3313454-123A-B8B4-292B-C7A160206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88" y="1269879"/>
            <a:ext cx="8839200" cy="914400"/>
          </a:xfrm>
        </p:spPr>
        <p:txBody>
          <a:bodyPr>
            <a:noAutofit/>
          </a:bodyPr>
          <a:lstStyle/>
          <a:p>
            <a:pPr algn="l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Project Description – Hardware Description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66F94E-D70A-29A2-7F2D-2BB1C6FD6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375" y="2277674"/>
            <a:ext cx="3432345" cy="299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04070"/>
      </p:ext>
    </p:extLst>
  </p:cSld>
  <p:clrMapOvr>
    <a:masterClrMapping/>
  </p:clrMapOvr>
</p:sld>
</file>

<file path=ppt/theme/theme1.xml><?xml version="1.0" encoding="utf-8"?>
<a:theme xmlns:a="http://schemas.openxmlformats.org/drawingml/2006/main" name="MPST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MPSTME</Template>
  <TotalTime>3659</TotalTime>
  <Words>1204</Words>
  <Application>Microsoft Office PowerPoint</Application>
  <PresentationFormat>On-screen Show (4:3)</PresentationFormat>
  <Paragraphs>302</Paragraphs>
  <Slides>43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Times New Roman</vt:lpstr>
      <vt:lpstr>Wingdings</vt:lpstr>
      <vt:lpstr>MPSTME</vt:lpstr>
      <vt:lpstr>PowerPoint Presentation</vt:lpstr>
      <vt:lpstr>Contents</vt:lpstr>
      <vt:lpstr> About the Organization </vt:lpstr>
      <vt:lpstr>Introduction</vt:lpstr>
      <vt:lpstr>Introduction</vt:lpstr>
      <vt:lpstr>Introduction</vt:lpstr>
      <vt:lpstr>Project Description – Software Description</vt:lpstr>
      <vt:lpstr>Project Description – Software Description</vt:lpstr>
      <vt:lpstr>Project Description – Hardware Description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Project Plan</vt:lpstr>
      <vt:lpstr>Challenges</vt:lpstr>
      <vt:lpstr>Learnings and Experience</vt:lpstr>
      <vt:lpstr>References</vt:lpstr>
      <vt:lpstr>Thank you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Dhirendra Mishra</dc:creator>
  <cp:lastModifiedBy>Nirvan Tamhane</cp:lastModifiedBy>
  <cp:revision>1239</cp:revision>
  <dcterms:created xsi:type="dcterms:W3CDTF">2017-04-11T09:48:28Z</dcterms:created>
  <dcterms:modified xsi:type="dcterms:W3CDTF">2023-11-25T05:47:41Z</dcterms:modified>
</cp:coreProperties>
</file>